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62" r:id="rId2"/>
    <p:sldId id="259" r:id="rId3"/>
    <p:sldId id="260" r:id="rId4"/>
    <p:sldId id="263" r:id="rId5"/>
    <p:sldId id="256" r:id="rId6"/>
    <p:sldId id="257" r:id="rId7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32757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92960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30426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33468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72335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30418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43822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57937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83189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85341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91635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58066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20123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478303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47302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42067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25B7F-85E4-4AD6-9755-4A1E7F5F825D}" type="datetimeFigureOut">
              <a:rPr lang="pt-PT" smtClean="0"/>
              <a:pPr/>
              <a:t>27/06/2017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47CA9C6-51C1-4A94-88B7-AF69B8C620D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117160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eportha.org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95251"/>
            <a:ext cx="10820400" cy="6762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Report(h)a’s website – operation, access and impact</a:t>
            </a:r>
            <a:endParaRPr lang="pt-PT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089358" y="4783460"/>
            <a:ext cx="7102642" cy="1631708"/>
          </a:xfrm>
        </p:spPr>
        <p:txBody>
          <a:bodyPr>
            <a:normAutofit/>
          </a:bodyPr>
          <a:lstStyle/>
          <a:p>
            <a:pPr algn="ctr"/>
            <a:endParaRPr lang="pt-PT" sz="2800" dirty="0" smtClean="0"/>
          </a:p>
          <a:p>
            <a:pPr algn="ctr"/>
            <a:endParaRPr lang="pt-PT" sz="2800" dirty="0" smtClean="0">
              <a:hlinkClick r:id="rId3"/>
            </a:endParaRPr>
          </a:p>
          <a:p>
            <a:pPr algn="ctr"/>
            <a:r>
              <a:rPr lang="pt-PT" sz="2800" dirty="0" smtClean="0">
                <a:hlinkClick r:id="rId3"/>
              </a:rPr>
              <a:t>www.reportha.org</a:t>
            </a:r>
            <a:endParaRPr lang="pt-PT" sz="28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1179" y="4340628"/>
            <a:ext cx="3246664" cy="1459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75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/>
          <a:srcRect r="2551" b="3294"/>
          <a:stretch/>
        </p:blipFill>
        <p:spPr>
          <a:xfrm>
            <a:off x="1137684" y="1070154"/>
            <a:ext cx="9803219" cy="5203054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137684" y="121495"/>
            <a:ext cx="8596668" cy="1320800"/>
          </a:xfrm>
        </p:spPr>
        <p:txBody>
          <a:bodyPr/>
          <a:lstStyle/>
          <a:p>
            <a:r>
              <a:rPr lang="pt-PT" dirty="0" err="1" smtClean="0"/>
              <a:t>Report</a:t>
            </a:r>
            <a:r>
              <a:rPr lang="pt-PT" dirty="0" smtClean="0"/>
              <a:t>(h)a network </a:t>
            </a:r>
            <a:r>
              <a:rPr lang="pt-PT" sz="2000" dirty="0" smtClean="0"/>
              <a:t>(</a:t>
            </a:r>
            <a:r>
              <a:rPr lang="pt-PT" sz="2000" dirty="0" err="1" smtClean="0"/>
              <a:t>researchers</a:t>
            </a:r>
            <a:r>
              <a:rPr lang="pt-PT" sz="2000" dirty="0" smtClean="0"/>
              <a:t> </a:t>
            </a:r>
            <a:r>
              <a:rPr lang="pt-PT" sz="2000" dirty="0" err="1" smtClean="0"/>
              <a:t>registered</a:t>
            </a:r>
            <a:r>
              <a:rPr lang="pt-PT" sz="2000" dirty="0" smtClean="0"/>
              <a:t> </a:t>
            </a:r>
            <a:r>
              <a:rPr lang="pt-PT" sz="2000" dirty="0" err="1" smtClean="0"/>
              <a:t>until</a:t>
            </a:r>
            <a:r>
              <a:rPr lang="pt-PT" sz="2000" dirty="0" smtClean="0"/>
              <a:t> 2017)</a:t>
            </a:r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5696712" y="5654309"/>
            <a:ext cx="4242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err="1" smtClean="0">
                <a:solidFill>
                  <a:schemeClr val="accent2"/>
                </a:solidFill>
              </a:rPr>
              <a:t>Almost</a:t>
            </a:r>
            <a:r>
              <a:rPr lang="pt-PT" b="1" dirty="0" smtClean="0">
                <a:solidFill>
                  <a:schemeClr val="accent2"/>
                </a:solidFill>
              </a:rPr>
              <a:t> 130 </a:t>
            </a:r>
            <a:r>
              <a:rPr lang="pt-PT" b="1" dirty="0" err="1" smtClean="0">
                <a:solidFill>
                  <a:schemeClr val="accent2"/>
                </a:solidFill>
              </a:rPr>
              <a:t>researchers</a:t>
            </a:r>
            <a:endParaRPr lang="pt-PT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36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o 13"/>
          <p:cNvGrpSpPr/>
          <p:nvPr/>
        </p:nvGrpSpPr>
        <p:grpSpPr>
          <a:xfrm>
            <a:off x="852858" y="879345"/>
            <a:ext cx="4149128" cy="5750055"/>
            <a:chOff x="2469007" y="687959"/>
            <a:chExt cx="3737533" cy="5392801"/>
          </a:xfrm>
        </p:grpSpPr>
        <p:pic>
          <p:nvPicPr>
            <p:cNvPr id="1026" name="Picture 2" descr="Resultado de imagem para mapa portugal distritos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9007" y="687959"/>
              <a:ext cx="3737533" cy="53928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Fluxograma: conexão 1"/>
            <p:cNvSpPr/>
            <p:nvPr/>
          </p:nvSpPr>
          <p:spPr>
            <a:xfrm>
              <a:off x="3436025" y="3384359"/>
              <a:ext cx="1137683" cy="1163417"/>
            </a:xfrm>
            <a:prstGeom prst="flowChartConnector">
              <a:avLst/>
            </a:prstGeom>
            <a:solidFill>
              <a:schemeClr val="accent6">
                <a:lumMod val="60000"/>
                <a:lumOff val="40000"/>
                <a:alpha val="71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4" name="Fluxograma: conexão 3"/>
            <p:cNvSpPr/>
            <p:nvPr/>
          </p:nvSpPr>
          <p:spPr>
            <a:xfrm>
              <a:off x="4095914" y="1062085"/>
              <a:ext cx="707267" cy="649383"/>
            </a:xfrm>
            <a:prstGeom prst="flowChartConnector">
              <a:avLst/>
            </a:prstGeom>
            <a:solidFill>
              <a:schemeClr val="accent6">
                <a:lumMod val="60000"/>
                <a:lumOff val="40000"/>
                <a:alpha val="69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6" name="Fluxograma: conexão 5"/>
            <p:cNvSpPr/>
            <p:nvPr/>
          </p:nvSpPr>
          <p:spPr>
            <a:xfrm>
              <a:off x="4095914" y="1492754"/>
              <a:ext cx="483717" cy="492640"/>
            </a:xfrm>
            <a:prstGeom prst="flowChartConnector">
              <a:avLst/>
            </a:prstGeom>
            <a:solidFill>
              <a:schemeClr val="accent6">
                <a:lumMod val="60000"/>
                <a:lumOff val="40000"/>
                <a:alpha val="69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7" name="Fluxograma: conexão 6"/>
            <p:cNvSpPr/>
            <p:nvPr/>
          </p:nvSpPr>
          <p:spPr>
            <a:xfrm>
              <a:off x="4449547" y="5649357"/>
              <a:ext cx="191737" cy="209183"/>
            </a:xfrm>
            <a:prstGeom prst="flowChartConnector">
              <a:avLst/>
            </a:prstGeom>
            <a:solidFill>
              <a:schemeClr val="accent6">
                <a:lumMod val="60000"/>
                <a:lumOff val="40000"/>
                <a:alpha val="69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8" name="Fluxograma: conexão 7"/>
            <p:cNvSpPr/>
            <p:nvPr/>
          </p:nvSpPr>
          <p:spPr>
            <a:xfrm>
              <a:off x="4207688" y="2473787"/>
              <a:ext cx="483717" cy="492640"/>
            </a:xfrm>
            <a:prstGeom prst="flowChartConnector">
              <a:avLst/>
            </a:prstGeom>
            <a:solidFill>
              <a:schemeClr val="accent6">
                <a:lumMod val="60000"/>
                <a:lumOff val="40000"/>
                <a:alpha val="69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9" name="Fluxograma: conexão 8"/>
            <p:cNvSpPr/>
            <p:nvPr/>
          </p:nvSpPr>
          <p:spPr>
            <a:xfrm>
              <a:off x="4954761" y="1386776"/>
              <a:ext cx="183600" cy="185375"/>
            </a:xfrm>
            <a:prstGeom prst="flowChartConnector">
              <a:avLst/>
            </a:prstGeom>
            <a:solidFill>
              <a:schemeClr val="accent6">
                <a:lumMod val="60000"/>
                <a:lumOff val="40000"/>
                <a:alpha val="69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10" name="Fluxograma: conexão 9"/>
            <p:cNvSpPr/>
            <p:nvPr/>
          </p:nvSpPr>
          <p:spPr>
            <a:xfrm>
              <a:off x="4803181" y="4246663"/>
              <a:ext cx="190800" cy="187114"/>
            </a:xfrm>
            <a:prstGeom prst="flowChartConnector">
              <a:avLst/>
            </a:prstGeom>
            <a:solidFill>
              <a:schemeClr val="accent6">
                <a:lumMod val="60000"/>
                <a:lumOff val="40000"/>
                <a:alpha val="69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</p:grp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852858" y="141120"/>
            <a:ext cx="9221578" cy="1320800"/>
          </a:xfrm>
        </p:spPr>
        <p:txBody>
          <a:bodyPr/>
          <a:lstStyle/>
          <a:p>
            <a:r>
              <a:rPr lang="pt-PT" dirty="0" smtClean="0"/>
              <a:t>Portuguese </a:t>
            </a:r>
            <a:r>
              <a:rPr lang="pt-PT" dirty="0" err="1" smtClean="0"/>
              <a:t>researchers</a:t>
            </a:r>
            <a:r>
              <a:rPr lang="pt-PT" dirty="0" smtClean="0"/>
              <a:t>:</a:t>
            </a:r>
            <a:endParaRPr lang="pt-PT" dirty="0"/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2764773"/>
              </p:ext>
            </p:extLst>
          </p:nvPr>
        </p:nvGraphicFramePr>
        <p:xfrm>
          <a:off x="5241226" y="2023233"/>
          <a:ext cx="4833209" cy="291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Folha de Cálculo" r:id="rId4" imgW="2726319" imgH="1642514" progId="Excel.Sheet.12">
                  <p:embed/>
                </p:oleObj>
              </mc:Choice>
              <mc:Fallback>
                <p:oleObj name="Folha de Cálculo" r:id="rId4" imgW="2726319" imgH="164251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241226" y="2023233"/>
                        <a:ext cx="4833209" cy="2913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2357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e Conteúdo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PT" dirty="0"/>
          </a:p>
        </p:txBody>
      </p:sp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6435784"/>
              </p:ext>
            </p:extLst>
          </p:nvPr>
        </p:nvGraphicFramePr>
        <p:xfrm>
          <a:off x="5715001" y="524953"/>
          <a:ext cx="3929742" cy="58779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Folha de Cálculo" r:id="rId3" imgW="2802495" imgH="4191088" progId="Excel.Sheet.12">
                  <p:embed/>
                </p:oleObj>
              </mc:Choice>
              <mc:Fallback>
                <p:oleObj name="Folha de Cálculo" r:id="rId3" imgW="2802495" imgH="4191088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15001" y="524953"/>
                        <a:ext cx="3929742" cy="58779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8721821"/>
              </p:ext>
            </p:extLst>
          </p:nvPr>
        </p:nvGraphicFramePr>
        <p:xfrm>
          <a:off x="677334" y="861871"/>
          <a:ext cx="3448352" cy="49719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Folha de Cálculo" r:id="rId5" imgW="1896395" imgH="2734696" progId="Excel.Sheet.12">
                  <p:embed/>
                </p:oleObj>
              </mc:Choice>
              <mc:Fallback>
                <p:oleObj name="Folha de Cálculo" r:id="rId5" imgW="1896395" imgH="273469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77334" y="861871"/>
                        <a:ext cx="3448352" cy="49719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942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 cstate="print"/>
          <a:srcRect t="23906" r="5498" b="7457"/>
          <a:stretch/>
        </p:blipFill>
        <p:spPr>
          <a:xfrm>
            <a:off x="73152" y="1127548"/>
            <a:ext cx="12003338" cy="4903909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19864" y="354419"/>
            <a:ext cx="8596668" cy="1320800"/>
          </a:xfrm>
        </p:spPr>
        <p:txBody>
          <a:bodyPr/>
          <a:lstStyle/>
          <a:p>
            <a:r>
              <a:rPr lang="pt-PT" dirty="0" err="1" smtClean="0"/>
              <a:t>Reporth</a:t>
            </a:r>
            <a:r>
              <a:rPr lang="pt-PT" dirty="0" smtClean="0"/>
              <a:t>(h)a newsletter </a:t>
            </a:r>
            <a:r>
              <a:rPr lang="pt-PT" dirty="0" err="1" smtClean="0"/>
              <a:t>subscribers</a:t>
            </a:r>
            <a:r>
              <a:rPr lang="pt-PT" dirty="0" smtClean="0"/>
              <a:t>:</a:t>
            </a:r>
            <a:endParaRPr lang="pt-PT" dirty="0"/>
          </a:p>
        </p:txBody>
      </p:sp>
      <p:sp>
        <p:nvSpPr>
          <p:cNvPr id="5" name="CaixaDeTexto 4"/>
          <p:cNvSpPr txBox="1"/>
          <p:nvPr/>
        </p:nvSpPr>
        <p:spPr>
          <a:xfrm>
            <a:off x="3118104" y="5169677"/>
            <a:ext cx="4242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solidFill>
                  <a:schemeClr val="accent2"/>
                </a:solidFill>
              </a:rPr>
              <a:t>182 </a:t>
            </a:r>
            <a:r>
              <a:rPr lang="pt-PT" b="1" dirty="0" err="1" smtClean="0">
                <a:solidFill>
                  <a:schemeClr val="accent2"/>
                </a:solidFill>
              </a:rPr>
              <a:t>subscribers</a:t>
            </a:r>
            <a:endParaRPr lang="pt-PT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92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/>
          <a:srcRect t="12268" r="9259" b="23402"/>
          <a:stretch/>
        </p:blipFill>
        <p:spPr>
          <a:xfrm>
            <a:off x="493777" y="1518183"/>
            <a:ext cx="11021284" cy="4395059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err="1" smtClean="0"/>
              <a:t>Most</a:t>
            </a:r>
            <a:r>
              <a:rPr lang="pt-PT" dirty="0" smtClean="0"/>
              <a:t> popular links:</a:t>
            </a:r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4942113" y="6384471"/>
            <a:ext cx="657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Sara Pinto, </a:t>
            </a:r>
            <a:r>
              <a:rPr lang="pt-PT" dirty="0" err="1" smtClean="0"/>
              <a:t>Pos-Doc</a:t>
            </a:r>
            <a:r>
              <a:rPr lang="pt-PT" dirty="0" smtClean="0"/>
              <a:t>; Luís Pedro, PhD </a:t>
            </a:r>
            <a:r>
              <a:rPr lang="pt-PT" dirty="0" err="1" smtClean="0"/>
              <a:t>student</a:t>
            </a:r>
            <a:r>
              <a:rPr lang="pt-PT" dirty="0" smtClean="0"/>
              <a:t> CITCEM/FLUP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00970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speto">
  <a:themeElements>
    <a:clrScheme name="Aspeto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Aspeto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spe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230</TotalTime>
  <Words>44</Words>
  <Application>Microsoft Office PowerPoint</Application>
  <PresentationFormat>Ecrã Panorâmico</PresentationFormat>
  <Paragraphs>11</Paragraphs>
  <Slides>6</Slides>
  <Notes>0</Notes>
  <HiddenSlides>0</HiddenSlides>
  <MMClips>0</MMClips>
  <ScaleCrop>false</ScaleCrop>
  <HeadingPairs>
    <vt:vector size="8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dos diapositivos</vt:lpstr>
      </vt:variant>
      <vt:variant>
        <vt:i4>6</vt:i4>
      </vt:variant>
    </vt:vector>
  </HeadingPairs>
  <TitlesOfParts>
    <vt:vector size="11" baseType="lpstr">
      <vt:lpstr>Arial</vt:lpstr>
      <vt:lpstr>Trebuchet MS</vt:lpstr>
      <vt:lpstr>Wingdings 3</vt:lpstr>
      <vt:lpstr>Aspeto</vt:lpstr>
      <vt:lpstr>Folha de Cálculo</vt:lpstr>
      <vt:lpstr>Report(h)a’s website – operation, access and impact</vt:lpstr>
      <vt:lpstr>Report(h)a network (researchers registered until 2017)</vt:lpstr>
      <vt:lpstr>Portuguese researchers:</vt:lpstr>
      <vt:lpstr>Apresentação do PowerPoint</vt:lpstr>
      <vt:lpstr>Reporth(h)a newsletter subscribers:</vt:lpstr>
      <vt:lpstr>Most popular links: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Sara</dc:creator>
  <cp:lastModifiedBy>Sara</cp:lastModifiedBy>
  <cp:revision>27</cp:revision>
  <dcterms:created xsi:type="dcterms:W3CDTF">2017-04-28T10:21:04Z</dcterms:created>
  <dcterms:modified xsi:type="dcterms:W3CDTF">2017-06-27T09:26:07Z</dcterms:modified>
</cp:coreProperties>
</file>